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youtu.be/kJzQJ7AoFN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.org/pisa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25108"/>
            <a:ext cx="9144000" cy="16297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6221682" y="1108215"/>
            <a:ext cx="1372327" cy="1372327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A picture containing person, outdoor, child, crow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5195"/>
          <a:stretch/>
        </p:blipFill>
        <p:spPr>
          <a:xfrm>
            <a:off x="2127210" y="1683713"/>
            <a:ext cx="4889579" cy="335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l="41777" r="1341" b="58039"/>
          <a:stretch/>
        </p:blipFill>
        <p:spPr>
          <a:xfrm flipH="1">
            <a:off x="0" y="5654689"/>
            <a:ext cx="9144000" cy="12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4080" y="5238618"/>
            <a:ext cx="2975840" cy="133086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0" y="-71955"/>
            <a:ext cx="9144000" cy="88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БУТОВО</a:t>
            </a:r>
            <a:endParaRPr sz="3600" b="1" i="0" u="none" strike="noStrike" cap="none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314955">
            <a:off x="7193549" y="5451433"/>
            <a:ext cx="474085" cy="49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98370">
            <a:off x="1486926" y="904906"/>
            <a:ext cx="1194711" cy="125444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1726598" y="4688297"/>
            <a:ext cx="715363" cy="715363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6375" y="5563650"/>
            <a:ext cx="4104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8-800-222-3381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info@smartschool.gro</a:t>
            </a:r>
            <a:r>
              <a:rPr lang="ru-RU" sz="2800">
                <a:solidFill>
                  <a:srgbClr val="002060"/>
                </a:solidFill>
              </a:rPr>
              <a:t>u</a:t>
            </a:r>
            <a:r>
              <a:rPr lang="ru-RU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/>
          <p:nvPr/>
        </p:nvSpPr>
        <p:spPr>
          <a:xfrm>
            <a:off x="-509382" y="823299"/>
            <a:ext cx="2052432" cy="2052432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8073887" y="4709856"/>
            <a:ext cx="1261444" cy="1261444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МЕЖПРЕДМЕТНЫЙ ПОДХОД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781050" y="1586230"/>
            <a:ext cx="7734300" cy="343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Необходимо готовить детей к жизни, а не к экзаменам. Ни одна наука не существует в природе обособленно, ни одно явление нельзя отнести только к одной научной дисциплине. Межпредметный подход призван создать у ребенка целостную картину мира.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Наиболее успешно данный подход реализуется именно в финских школах. Мы же в своих школах стараемся приблизится к его реализации. Делаем мы это посредством календарно-тематического планирования.  Тема модуля проходит через все науки, объясняя детям не только их взаимосвязь, но и практическое применение, изучаемых предметов. 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771525" y="5286375"/>
            <a:ext cx="54768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PHENOMENON BASED LEARNING</a:t>
            </a: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3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/>
          <p:nvPr/>
        </p:nvSpPr>
        <p:spPr>
          <a:xfrm>
            <a:off x="7596393" y="556599"/>
            <a:ext cx="2052432" cy="2052432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-361950" y="4386006"/>
            <a:ext cx="1261444" cy="1261444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3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3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ПРОЕКТНЫЙ ПОДХОД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3"/>
          <p:cNvSpPr txBox="1"/>
          <p:nvPr/>
        </p:nvSpPr>
        <p:spPr>
          <a:xfrm>
            <a:off x="600075" y="1433830"/>
            <a:ext cx="7981950" cy="343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Проектное обучение позволяет применять на практике все приобретенные знания и умения. </a:t>
            </a:r>
            <a:r>
              <a:rPr lang="ru-RU" sz="200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Учебные проекты нацелены на решение определенной практически или теоретически значимой проблемы, оформлены в виде конечного продукта, который можно увидеть, осмыслить, применить в реальной практической деятельности.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Такое обучение повышает вовлеченность, интерес и мотивацию детей. Учит их самостоятельно принимать решения, брать ответственность за свои решения. Информация, полученная в результате этого лучше понимается и запоминается, таким образом повышается и академическая успеваемость. Также в результате развиваются коммуникативные навыки и умение работать в команде.</a:t>
            </a:r>
            <a:endParaRPr sz="200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771525" y="5485650"/>
            <a:ext cx="54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PROJECT BASED LEARNING</a:t>
            </a: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-227452" y="852864"/>
            <a:ext cx="898799" cy="94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4"/>
          <p:cNvPicPr preferRelativeResize="0"/>
          <p:nvPr/>
        </p:nvPicPr>
        <p:blipFill rotWithShape="1">
          <a:blip r:embed="rId3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4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4900" y="6010783"/>
            <a:ext cx="1316165" cy="5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7045071" y="5605924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/>
        </p:nvSpPr>
        <p:spPr>
          <a:xfrm>
            <a:off x="241648" y="6384681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4"/>
          <p:cNvGrpSpPr/>
          <p:nvPr/>
        </p:nvGrpSpPr>
        <p:grpSpPr>
          <a:xfrm>
            <a:off x="979215" y="961313"/>
            <a:ext cx="2961050" cy="2961050"/>
            <a:chOff x="979215" y="961313"/>
            <a:chExt cx="2961050" cy="2961050"/>
          </a:xfrm>
        </p:grpSpPr>
        <p:sp>
          <p:nvSpPr>
            <p:cNvPr id="289" name="Google Shape;289;p24"/>
            <p:cNvSpPr/>
            <p:nvPr/>
          </p:nvSpPr>
          <p:spPr>
            <a:xfrm>
              <a:off x="979215" y="961313"/>
              <a:ext cx="2961050" cy="2961050"/>
            </a:xfrm>
            <a:prstGeom prst="ellipse">
              <a:avLst/>
            </a:prstGeom>
            <a:solidFill>
              <a:srgbClr val="FF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1302552" y="1362736"/>
              <a:ext cx="2252900" cy="2182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33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 b="1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Основные </a:t>
              </a:r>
              <a:endParaRPr/>
            </a:p>
            <a:p>
              <a:pPr marL="0" marR="0" lvl="0" indent="0" algn="ctr" rtl="0">
                <a:lnSpc>
                  <a:spcPct val="101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 b="1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предметы: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1108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Математика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Русский язык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Английский язык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Литература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Окружающий мир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Музыка</a:t>
              </a:r>
              <a:endParaRPr sz="166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ИЗО </a:t>
              </a:r>
              <a:endParaRPr sz="11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4"/>
          <p:cNvGrpSpPr/>
          <p:nvPr/>
        </p:nvGrpSpPr>
        <p:grpSpPr>
          <a:xfrm>
            <a:off x="5336803" y="772366"/>
            <a:ext cx="2954088" cy="2954088"/>
            <a:chOff x="5923212" y="702792"/>
            <a:chExt cx="2954088" cy="2954088"/>
          </a:xfrm>
        </p:grpSpPr>
        <p:sp>
          <p:nvSpPr>
            <p:cNvPr id="292" name="Google Shape;292;p24"/>
            <p:cNvSpPr/>
            <p:nvPr/>
          </p:nvSpPr>
          <p:spPr>
            <a:xfrm>
              <a:off x="5923212" y="702792"/>
              <a:ext cx="2954088" cy="29540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6471892" y="1209457"/>
              <a:ext cx="2024407" cy="1913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 b="1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Дополнительные предметы: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554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ТРИЗ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Развитие ЭИ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Каллиграфия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Окружающий мир</a:t>
              </a:r>
              <a:endParaRPr sz="166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Программирование Спорт</a:t>
              </a:r>
              <a:endParaRPr/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086514" y="2712085"/>
            <a:ext cx="3414541" cy="3414541"/>
            <a:chOff x="3086514" y="2712085"/>
            <a:chExt cx="3414541" cy="3414541"/>
          </a:xfrm>
        </p:grpSpPr>
        <p:sp>
          <p:nvSpPr>
            <p:cNvPr id="295" name="Google Shape;295;p24"/>
            <p:cNvSpPr/>
            <p:nvPr/>
          </p:nvSpPr>
          <p:spPr>
            <a:xfrm>
              <a:off x="3086514" y="2712085"/>
              <a:ext cx="3414541" cy="3414541"/>
            </a:xfrm>
            <a:prstGeom prst="ellipse">
              <a:avLst/>
            </a:prstGeom>
            <a:solidFill>
              <a:srgbClr val="94D8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465894" y="2958000"/>
              <a:ext cx="2708849" cy="2727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 b="1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Кружки:</a:t>
              </a:r>
              <a:endParaRPr/>
            </a:p>
            <a:p>
              <a:pPr marL="0" marR="0" lvl="0" indent="0" algn="ctr" rtl="0">
                <a:spcBef>
                  <a:spcPts val="554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Робототехника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Шахматы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Геккон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Творческая мастерская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Иностранные языки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Сюжетно-ролевые игры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Театральная мастерская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Командообразующие игры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Кулинарная мастерская </a:t>
              </a:r>
              <a:endParaRPr/>
            </a:p>
          </p:txBody>
        </p:sp>
      </p:grpSp>
      <p:sp>
        <p:nvSpPr>
          <p:cNvPr id="297" name="Google Shape;297;p24"/>
          <p:cNvSpPr txBox="1"/>
          <p:nvPr/>
        </p:nvSpPr>
        <p:spPr>
          <a:xfrm>
            <a:off x="69575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ИЗУЧАЕМЫЕ ПРЕДМЕТЫ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24"/>
          <p:cNvGrpSpPr/>
          <p:nvPr/>
        </p:nvGrpSpPr>
        <p:grpSpPr>
          <a:xfrm>
            <a:off x="415484" y="3578087"/>
            <a:ext cx="2252900" cy="2199580"/>
            <a:chOff x="1459093" y="3110948"/>
            <a:chExt cx="2252900" cy="2199580"/>
          </a:xfrm>
        </p:grpSpPr>
        <p:sp>
          <p:nvSpPr>
            <p:cNvPr id="299" name="Google Shape;299;p24"/>
            <p:cNvSpPr/>
            <p:nvPr/>
          </p:nvSpPr>
          <p:spPr>
            <a:xfrm>
              <a:off x="1469843" y="3110948"/>
              <a:ext cx="2199580" cy="219958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459093" y="3565911"/>
              <a:ext cx="2252900" cy="1105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10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 b="1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Питание: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1108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Завтрак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Обед</a:t>
              </a:r>
              <a:endParaRPr/>
            </a:p>
            <a:p>
              <a:pPr marL="0" marR="0" lvl="0" indent="0" algn="ctr" rtl="0">
                <a:lnSpc>
                  <a:spcPct val="1043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62">
                  <a:solidFill>
                    <a:srgbClr val="263A4B"/>
                  </a:solidFill>
                  <a:latin typeface="Arial"/>
                  <a:ea typeface="Arial"/>
                  <a:cs typeface="Arial"/>
                  <a:sym typeface="Arial"/>
                </a:rPr>
                <a:t>Полдник/Ужин</a:t>
              </a:r>
              <a:endParaRPr sz="11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5"/>
          <p:cNvPicPr preferRelativeResize="0"/>
          <p:nvPr/>
        </p:nvPicPr>
        <p:blipFill rotWithShape="1">
          <a:blip r:embed="rId3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5"/>
          <p:cNvPicPr preferRelativeResize="0"/>
          <p:nvPr/>
        </p:nvPicPr>
        <p:blipFill rotWithShape="1">
          <a:blip r:embed="rId4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4900" y="6010783"/>
            <a:ext cx="1316165" cy="58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7045071" y="5605924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 txBox="1"/>
          <p:nvPr/>
        </p:nvSpPr>
        <p:spPr>
          <a:xfrm>
            <a:off x="241648" y="6384681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69575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РАСПИСАНИЕ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5102981" y="965720"/>
            <a:ext cx="35484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9.00 –09.45 – 1 урок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10.00 –10.45 – 2 урок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Второй завтрак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11.15–12.00 – 3 урок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12.15 –13.00 – 4 урок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Обед, прогулка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14.30 – время самоподготовки и консультации с педагогом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Прогулка, полдник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17.00 – дополнительные занятия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25" descr="Изображение выглядит как человек, трава, внешний, ребенок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724" y="1789043"/>
            <a:ext cx="4606212" cy="307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/>
          <p:nvPr/>
        </p:nvSpPr>
        <p:spPr>
          <a:xfrm>
            <a:off x="7812206" y="3240157"/>
            <a:ext cx="1985709" cy="1985709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6"/>
          <p:cNvSpPr/>
          <p:nvPr/>
        </p:nvSpPr>
        <p:spPr>
          <a:xfrm>
            <a:off x="7595566" y="4534266"/>
            <a:ext cx="1757156" cy="1757156"/>
          </a:xfrm>
          <a:prstGeom prst="ellipse">
            <a:avLst/>
          </a:prstGeom>
          <a:solidFill>
            <a:srgbClr val="C9A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6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6"/>
          <p:cNvSpPr/>
          <p:nvPr/>
        </p:nvSpPr>
        <p:spPr>
          <a:xfrm>
            <a:off x="-314326" y="1794436"/>
            <a:ext cx="1724025" cy="1724025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6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457200" y="1510175"/>
            <a:ext cx="8325000" cy="2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262626"/>
                </a:solidFill>
              </a:rPr>
              <a:t>Школа полдня (8-13) - 20 000 руб./месяц </a:t>
            </a:r>
            <a:endParaRPr sz="26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262626"/>
                </a:solidFill>
              </a:rPr>
              <a:t>Школа полный день (8-19) - 35 000 руб./месяц </a:t>
            </a:r>
            <a:endParaRPr sz="26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262626"/>
                </a:solidFill>
              </a:rPr>
              <a:t>Вступительный взнос - 35 000 руб.</a:t>
            </a:r>
            <a:endParaRPr sz="26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endParaRPr sz="26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262626"/>
                </a:solidFill>
              </a:rPr>
              <a:t>Подготовка к школе (5-6 лет) 15.00-18.00 - 20 000 руб./месяц </a:t>
            </a:r>
            <a:endParaRPr sz="260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endParaRPr sz="2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Школа работает с 8.</a:t>
            </a:r>
            <a:r>
              <a:rPr lang="ru-RU" sz="2600">
                <a:solidFill>
                  <a:srgbClr val="262626"/>
                </a:solidFill>
              </a:rPr>
              <a:t>0</a:t>
            </a:r>
            <a:r>
              <a:rPr lang="ru-RU" sz="2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0 до 19.00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1580325" y="5225875"/>
            <a:ext cx="239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+7 965</a:t>
            </a:r>
            <a:r>
              <a:rPr lang="ru-RU" sz="2000">
                <a:solidFill>
                  <a:schemeClr val="dk1"/>
                </a:solidFill>
              </a:rPr>
              <a:t>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412-9775</a:t>
            </a:r>
            <a:endParaRPr/>
          </a:p>
        </p:txBody>
      </p:sp>
      <p:sp>
        <p:nvSpPr>
          <p:cNvPr id="331" name="Google Shape;331;p26"/>
          <p:cNvSpPr txBox="1"/>
          <p:nvPr/>
        </p:nvSpPr>
        <p:spPr>
          <a:xfrm>
            <a:off x="5112025" y="5225877"/>
            <a:ext cx="32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smartschool.butovopark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6"/>
          <p:cNvSpPr txBox="1"/>
          <p:nvPr/>
        </p:nvSpPr>
        <p:spPr>
          <a:xfrm>
            <a:off x="3827350" y="5653300"/>
            <a:ext cx="131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Бутово</a:t>
            </a:r>
            <a:endParaRPr/>
          </a:p>
        </p:txBody>
      </p:sp>
      <p:pic>
        <p:nvPicPr>
          <p:cNvPr id="333" name="Google Shape;333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1" y="5155965"/>
            <a:ext cx="540002" cy="54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0331" y="5142851"/>
            <a:ext cx="540001" cy="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8089210" y="3368074"/>
            <a:ext cx="1261444" cy="1261444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7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/>
          <p:nvPr/>
        </p:nvSpPr>
        <p:spPr>
          <a:xfrm>
            <a:off x="-314326" y="1794436"/>
            <a:ext cx="1724025" cy="1724025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7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7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ПРИМЕРЫ ТЕМАТИЧЕСКИХ МОДУЛЕЙ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457201" y="1246656"/>
            <a:ext cx="8324850" cy="6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Модульное обучение в Смарт Скул - это 5 недель увлекательных и познавательных уроков и занятий, объединённых одной общей темой. По итогам модуля дети защищают свои проекты. Например, в этом году прошли такие модули.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7"/>
          <p:cNvSpPr txBox="1"/>
          <p:nvPr/>
        </p:nvSpPr>
        <p:spPr>
          <a:xfrm>
            <a:off x="428374" y="2226786"/>
            <a:ext cx="8382251" cy="166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2585"/>
              <a:buFont typeface="Arial"/>
              <a:buNone/>
            </a:pPr>
            <a:r>
              <a:rPr lang="ru-RU" sz="2585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Кинематограф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ru-RU" sz="1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Целый модуль ребята не только изучали интересные факты про историю кинематографа, но и сами сняли полноценные фильмы. В конце модуля ребята почувствовали себя настоящими кинозвёздами: посетили кинофестиваль, насладились просмотром, получили Оскары и сфотографировались на красной дорожке.</a:t>
            </a:r>
            <a:endParaRPr sz="1600" b="0" i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ru-RU" sz="1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Посмотреть снятые фильмы можно на </a:t>
            </a:r>
            <a:r>
              <a:rPr lang="ru-RU" sz="16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нашем </a:t>
            </a:r>
            <a:r>
              <a:rPr lang="ru-RU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youtube канале</a:t>
            </a:r>
            <a:endParaRPr sz="1600" b="0" i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7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7"/>
          <p:cNvSpPr txBox="1"/>
          <p:nvPr/>
        </p:nvSpPr>
        <p:spPr>
          <a:xfrm>
            <a:off x="428625" y="3975061"/>
            <a:ext cx="8391525" cy="153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r" rtl="0">
              <a:lnSpc>
                <a:spcPct val="115705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2585"/>
              <a:buFont typeface="Arial"/>
              <a:buNone/>
            </a:pPr>
            <a:r>
              <a:rPr lang="ru-RU" sz="2585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Традиции разных стран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Целых пять недель наши ученики погружались в традиции выбранных ими стран. И в конце модуля их ждал настоящий фестиваль. Каждая страна принимала у себя в классе гостей. Ребята рассказывали про страну, угощали национальной кухней, учили танцевать народные танцы, отвечали на вопросы.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8" descr="Изображение выглядит как пол, внутренний, спор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3574" y="852496"/>
            <a:ext cx="4140000" cy="310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8" descr="Изображение выглядит как внутренний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35" y="846483"/>
            <a:ext cx="4140000" cy="31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8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28" descr="Изображение выглядит как текст, человек, внутренний, в позе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174" y="4098001"/>
            <a:ext cx="4140000" cy="27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8" descr="Изображение выглядит как текст, человек, пол, внутренний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3513" y="4098000"/>
            <a:ext cx="4140000" cy="2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8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ФОТОГРАФИИ МЕРОПРИЯТИЙ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A picture containing perso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889" b="6424"/>
          <a:stretch/>
        </p:blipFill>
        <p:spPr>
          <a:xfrm>
            <a:off x="299832" y="607716"/>
            <a:ext cx="3497127" cy="470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654689"/>
            <a:ext cx="9144000" cy="12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734" y="6050757"/>
            <a:ext cx="1425845" cy="6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4165600" y="237100"/>
            <a:ext cx="46269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МАРИЯ ВАЛЬГАНОВА</a:t>
            </a:r>
            <a:b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CEO &amp; Founder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3A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44" marR="0" lvl="0" indent="-2857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800"/>
              <a:buFont typeface="Arial"/>
              <a:buChar char="•"/>
            </a:pP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Социальный предприниматель</a:t>
            </a:r>
            <a:endParaRPr/>
          </a:p>
          <a:p>
            <a:pPr marL="285744" marR="0" lvl="0" indent="-2857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800"/>
              <a:buFont typeface="Arial"/>
              <a:buChar char="•"/>
            </a:pP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Магистр педагогики и психологии</a:t>
            </a:r>
            <a:endParaRPr/>
          </a:p>
          <a:p>
            <a:pPr marL="285744" marR="0" lvl="0" indent="-2857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800"/>
              <a:buFont typeface="Arial"/>
              <a:buChar char="•"/>
            </a:pP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Лингвист-переводчик</a:t>
            </a:r>
            <a:endParaRPr/>
          </a:p>
          <a:p>
            <a:pPr marL="285744" marR="0" lvl="0" indent="-2857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800"/>
              <a:buFont typeface="Arial"/>
              <a:buChar char="•"/>
            </a:pP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Преподаватель иностранных языков</a:t>
            </a:r>
            <a:endParaRPr/>
          </a:p>
          <a:p>
            <a:pPr marL="285744" marR="0" lvl="0" indent="-2857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800"/>
              <a:buFont typeface="Arial"/>
              <a:buChar char="•"/>
            </a:pP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Бизнес-тренер</a:t>
            </a:r>
            <a:endParaRPr/>
          </a:p>
          <a:p>
            <a:pPr marL="285744" marR="0" lvl="0" indent="-28574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800"/>
              <a:buFont typeface="Arial"/>
              <a:buChar char="•"/>
            </a:pPr>
            <a:r>
              <a:rPr lang="ru-RU" sz="20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Многодетная мама</a:t>
            </a:r>
            <a:endParaRPr sz="2000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-642780" y="4432627"/>
            <a:ext cx="1690513" cy="1690513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1">
            <a:off x="6738899" y="5648158"/>
            <a:ext cx="474085" cy="49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423712" y="6345237"/>
            <a:ext cx="469121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400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7268195" y="3397839"/>
            <a:ext cx="2456210" cy="2456210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l="41830" t="51908" r="1630"/>
          <a:stretch/>
        </p:blipFill>
        <p:spPr>
          <a:xfrm>
            <a:off x="0" y="-201198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-276749" y="1095239"/>
            <a:ext cx="1600724" cy="1581286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397" y="5933341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53789" y="5572083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0" y="0"/>
            <a:ext cx="9144000" cy="76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323"/>
              <a:buFont typeface="Arial"/>
              <a:buNone/>
            </a:pPr>
            <a:r>
              <a:rPr lang="ru-RU" sz="3323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МИССИЯ И ЦЕННОСТИ</a:t>
            </a:r>
            <a:endParaRPr sz="3323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50354" y="5242657"/>
            <a:ext cx="6573688" cy="48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15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СВОБОДА В СОЦИАЛЬНО-ПРИЕМЛЕМЫХ РАМКАХ</a:t>
            </a:r>
            <a:endParaRPr sz="2215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550269" y="1384339"/>
            <a:ext cx="8250835" cy="390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Вырастить самостоятельное, мотивированное поколение детей, ответственных за себя и мир вокруг!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4083" marR="0" lvl="1" indent="-4220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</a:pPr>
            <a:r>
              <a:rPr lang="ru-RU"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доверительные отношения в парадигме</a:t>
            </a:r>
            <a:br>
              <a:rPr lang="ru-RU"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ребенок – школа – семья</a:t>
            </a:r>
            <a:endParaRPr/>
          </a:p>
          <a:p>
            <a:pPr marL="844083" marR="0" lvl="1" indent="-422040" algn="l" rtl="0">
              <a:spcBef>
                <a:spcPts val="554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</a:pPr>
            <a:r>
              <a:rPr lang="ru-RU"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высокопрофессиональные педагоги, раскрывающие творческий и интеллектуальный потенциал каждого ученика</a:t>
            </a:r>
            <a:endParaRPr/>
          </a:p>
          <a:p>
            <a:pPr marL="844083" marR="0" lvl="1" indent="-422040" algn="l" rtl="0">
              <a:spcBef>
                <a:spcPts val="554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</a:pPr>
            <a:r>
              <a:rPr lang="ru-RU"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мотивирующая среда</a:t>
            </a:r>
            <a:endParaRPr/>
          </a:p>
          <a:p>
            <a:pPr marL="0" marR="0" lvl="0" indent="0" algn="l" rtl="0">
              <a:spcBef>
                <a:spcPts val="554"/>
              </a:spcBef>
              <a:spcAft>
                <a:spcPts val="0"/>
              </a:spcAft>
              <a:buNone/>
            </a:pPr>
            <a:endParaRPr sz="22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423712" y="6345237"/>
            <a:ext cx="469121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400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420800" y="2445052"/>
            <a:ext cx="4425440" cy="3307314"/>
          </a:xfrm>
          <a:prstGeom prst="rect">
            <a:avLst/>
          </a:prstGeom>
          <a:solidFill>
            <a:srgbClr val="F3F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191673"/>
            <a:ext cx="9144000" cy="150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90491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941752" y="5332691"/>
            <a:ext cx="4070334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77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Социально-Эмоциональный интеллект</a:t>
            </a:r>
            <a:endParaRPr sz="1477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3166594" y="4741849"/>
            <a:ext cx="1871071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77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Мотивация</a:t>
            </a:r>
            <a:endParaRPr sz="1477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3083825" y="4086815"/>
            <a:ext cx="1871071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77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Адаптивность</a:t>
            </a:r>
            <a:endParaRPr sz="1477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2941674" y="3504998"/>
            <a:ext cx="1871071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77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endParaRPr sz="1477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3204953" y="2908169"/>
            <a:ext cx="1650770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77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Путь развития</a:t>
            </a:r>
            <a:endParaRPr sz="1477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91889" y="5543509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374998" y="6346717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152400" y="0"/>
            <a:ext cx="9144000" cy="76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323"/>
              <a:buFont typeface="Arial"/>
              <a:buNone/>
            </a:pPr>
            <a:r>
              <a:rPr lang="ru-RU" sz="3323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УНИКАЛЬНОСТЬ</a:t>
            </a:r>
            <a:endParaRPr sz="3323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330270" y="1437644"/>
            <a:ext cx="8724918" cy="77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Преемственность всех возрастных ступеней в непрерывном образовательном процессе внутри Smart методологии</a:t>
            </a:r>
            <a:endParaRPr/>
          </a:p>
        </p:txBody>
      </p:sp>
      <p:grpSp>
        <p:nvGrpSpPr>
          <p:cNvPr id="143" name="Google Shape;143;p16"/>
          <p:cNvGrpSpPr/>
          <p:nvPr/>
        </p:nvGrpSpPr>
        <p:grpSpPr>
          <a:xfrm>
            <a:off x="420800" y="2502525"/>
            <a:ext cx="4287625" cy="3110488"/>
            <a:chOff x="455866" y="2425318"/>
            <a:chExt cx="4644927" cy="3369695"/>
          </a:xfrm>
        </p:grpSpPr>
        <p:grpSp>
          <p:nvGrpSpPr>
            <p:cNvPr id="144" name="Google Shape;144;p16"/>
            <p:cNvGrpSpPr/>
            <p:nvPr/>
          </p:nvGrpSpPr>
          <p:grpSpPr>
            <a:xfrm>
              <a:off x="1039667" y="2527985"/>
              <a:ext cx="4061126" cy="3267028"/>
              <a:chOff x="983572" y="2498487"/>
              <a:chExt cx="3797092" cy="3267028"/>
            </a:xfrm>
          </p:grpSpPr>
          <p:sp>
            <p:nvSpPr>
              <p:cNvPr id="145" name="Google Shape;145;p16"/>
              <p:cNvSpPr/>
              <p:nvPr/>
            </p:nvSpPr>
            <p:spPr>
              <a:xfrm>
                <a:off x="983572" y="5112950"/>
                <a:ext cx="3795768" cy="652565"/>
              </a:xfrm>
              <a:prstGeom prst="rect">
                <a:avLst/>
              </a:prstGeom>
              <a:noFill/>
              <a:ln w="22225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62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1568816" y="4461784"/>
                <a:ext cx="3211803" cy="652565"/>
              </a:xfrm>
              <a:prstGeom prst="rect">
                <a:avLst/>
              </a:prstGeom>
              <a:noFill/>
              <a:ln w="22225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62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2152825" y="3809238"/>
                <a:ext cx="2627839" cy="652565"/>
              </a:xfrm>
              <a:prstGeom prst="rect">
                <a:avLst/>
              </a:prstGeom>
              <a:noFill/>
              <a:ln w="22225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62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2735539" y="3153863"/>
                <a:ext cx="2043875" cy="652565"/>
              </a:xfrm>
              <a:prstGeom prst="rect">
                <a:avLst/>
              </a:prstGeom>
              <a:noFill/>
              <a:ln w="22225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62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3319548" y="2498487"/>
                <a:ext cx="1459911" cy="652565"/>
              </a:xfrm>
              <a:prstGeom prst="rect">
                <a:avLst/>
              </a:prstGeom>
              <a:noFill/>
              <a:ln w="22225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62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455866" y="2425318"/>
              <a:ext cx="4644927" cy="3327534"/>
              <a:chOff x="455866" y="2425318"/>
              <a:chExt cx="4644927" cy="3327534"/>
            </a:xfrm>
          </p:grpSpPr>
          <p:sp>
            <p:nvSpPr>
              <p:cNvPr id="151" name="Google Shape;151;p16"/>
              <p:cNvSpPr txBox="1"/>
              <p:nvPr/>
            </p:nvSpPr>
            <p:spPr>
              <a:xfrm>
                <a:off x="2199220" y="3893935"/>
                <a:ext cx="2862827" cy="341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96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45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AGILE</a:t>
                </a:r>
                <a:endParaRPr sz="184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 txBox="1"/>
              <p:nvPr/>
            </p:nvSpPr>
            <p:spPr>
              <a:xfrm>
                <a:off x="455866" y="5083371"/>
                <a:ext cx="583965" cy="669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66150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431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 sz="4431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 txBox="1"/>
              <p:nvPr/>
            </p:nvSpPr>
            <p:spPr>
              <a:xfrm>
                <a:off x="960969" y="5220893"/>
                <a:ext cx="4108827" cy="298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96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45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SOCIAL-EMOTIONAL INTELLECT</a:t>
                </a:r>
                <a:endParaRPr sz="184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 txBox="1"/>
              <p:nvPr/>
            </p:nvSpPr>
            <p:spPr>
              <a:xfrm>
                <a:off x="1675345" y="4569727"/>
                <a:ext cx="3394452" cy="327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96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45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MOTIVATION</a:t>
                </a:r>
                <a:endParaRPr sz="184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 txBox="1"/>
              <p:nvPr/>
            </p:nvSpPr>
            <p:spPr>
              <a:xfrm>
                <a:off x="2814488" y="3226127"/>
                <a:ext cx="2263058" cy="362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96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45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RESPONSIBILITY</a:t>
                </a:r>
                <a:endParaRPr sz="184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 txBox="1"/>
              <p:nvPr/>
            </p:nvSpPr>
            <p:spPr>
              <a:xfrm>
                <a:off x="3445220" y="2594181"/>
                <a:ext cx="1655573" cy="323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96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45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TRACK</a:t>
                </a:r>
                <a:endParaRPr sz="184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 txBox="1"/>
              <p:nvPr/>
            </p:nvSpPr>
            <p:spPr>
              <a:xfrm>
                <a:off x="1035203" y="4421177"/>
                <a:ext cx="583965" cy="669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66150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431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endParaRPr sz="4431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 txBox="1"/>
              <p:nvPr/>
            </p:nvSpPr>
            <p:spPr>
              <a:xfrm>
                <a:off x="1713712" y="3744018"/>
                <a:ext cx="583965" cy="669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66150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431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sz="4431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 txBox="1"/>
              <p:nvPr/>
            </p:nvSpPr>
            <p:spPr>
              <a:xfrm>
                <a:off x="2327061" y="3085513"/>
                <a:ext cx="583965" cy="669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66150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431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 sz="4431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 txBox="1"/>
              <p:nvPr/>
            </p:nvSpPr>
            <p:spPr>
              <a:xfrm>
                <a:off x="2901729" y="2425318"/>
                <a:ext cx="642362" cy="669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66150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431" b="1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 sz="4431" b="1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" name="Google Shape;161;p16"/>
          <p:cNvSpPr txBox="1"/>
          <p:nvPr/>
        </p:nvSpPr>
        <p:spPr>
          <a:xfrm>
            <a:off x="5037666" y="2569660"/>
            <a:ext cx="3847809" cy="239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Основываясь на развитии социально-эмоционального интеллекта в дошкольном отделении, шаг за шагом мы укрепляем учебную мотивацию каждого ученика. Уже в средней школе при помощи гибких образовательных технологий у ребят формируется ответственность за их личностное и профессиональное развитие.</a:t>
            </a:r>
            <a:endParaRPr/>
          </a:p>
        </p:txBody>
      </p:sp>
      <p:cxnSp>
        <p:nvCxnSpPr>
          <p:cNvPr id="162" name="Google Shape;162;p16"/>
          <p:cNvCxnSpPr/>
          <p:nvPr/>
        </p:nvCxnSpPr>
        <p:spPr>
          <a:xfrm rot="10800000" flipH="1">
            <a:off x="590550" y="2857500"/>
            <a:ext cx="1790700" cy="177165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7534275" y="1411144"/>
            <a:ext cx="1609725" cy="1609725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1" y="5909225"/>
            <a:ext cx="9143999" cy="9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685800" y="263774"/>
            <a:ext cx="77724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65">
            <a:off x="7001130" y="5822436"/>
            <a:ext cx="437617" cy="45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109331" y="-116134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ОБРАЗОВАТЕЛЬНАЯ КОНЦЕПЦИЯ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8195237" y="1003861"/>
            <a:ext cx="948763" cy="948763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398050" y="1301975"/>
            <a:ext cx="8745900" cy="3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Частная школа полного дня, в которой обязательные предметы первой половины дня, соответствующие ФГОС, дополнены разнообразными факультативными занятиями во второй половине дня. В наших стенах ребенок получает полный комплекс  услуг, направленных на развитие жестких и мягких навыков, а также личностных качеств. Широкий спектр занятий предоставляет ребенку возможность попробовать себя в разнообразных направлениях:</a:t>
            </a:r>
            <a:endParaRPr/>
          </a:p>
          <a:p>
            <a:pPr marL="600075" marR="0" lvl="1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Естественно-научное направление</a:t>
            </a:r>
            <a:endParaRPr/>
          </a:p>
          <a:p>
            <a:pPr marL="600075" marR="0" lvl="1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Художественно-театральное направление</a:t>
            </a:r>
            <a:endParaRPr/>
          </a:p>
          <a:p>
            <a:pPr marL="600075" marR="0" lvl="1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Инженерное дело</a:t>
            </a:r>
            <a:endParaRPr/>
          </a:p>
          <a:p>
            <a:pPr marL="600075" marR="0" lvl="1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Лингвистическое направление.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Наша школа мечты - увлекательные проекты, профессиональный спорт, большое количество прогулок, интересные занятия и звездный состав педагогов.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своей работе мы ориентируемся на Финскую образовательную модель.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27130" y="5695861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ПОЧЕМУ ФИНСКАЯ ШКОЛА?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942962" y="1401035"/>
            <a:ext cx="7419988" cy="63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676275" y="1466705"/>
            <a:ext cx="7964558" cy="319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Международная программа по оценке образовательных достижений учащихся PISA (Programme for International Student Assessment) – это международное сопоставительное исследование качества образования, в рамках которого оцениваются знания и навыки учащихся школ в возрасте 15 лет. 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2001 года Финляндия стабильно занимает лидирующие позиции. Одно из достижений Финляндии в том, что разница между результатами в разных регионах страны незначительна. Различия в баллах у разных школ не превышают 7%, что еще раз подтверждает то, что в Финляндии лучшая школа — та, которая ближе к дому. </a:t>
            </a:r>
            <a:endParaRPr/>
          </a:p>
        </p:txBody>
      </p:sp>
      <p:pic>
        <p:nvPicPr>
          <p:cNvPr id="192" name="Google Shape;192;p18" descr="Изображение выглядит как рисунок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62426" y="4657725"/>
            <a:ext cx="1678397" cy="66339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6089650" y="5355301"/>
            <a:ext cx="31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https://www.oecd.org/pisa/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1652950" y="4916250"/>
            <a:ext cx="4124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5D5D"/>
                </a:solidFill>
                <a:latin typeface="Arial"/>
                <a:ea typeface="Arial"/>
                <a:cs typeface="Arial"/>
                <a:sym typeface="Arial"/>
              </a:rPr>
              <a:t>Качественное образование рядом с домом!</a:t>
            </a: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7">
            <a:off x="872475" y="4826393"/>
            <a:ext cx="855213" cy="8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/>
          <p:nvPr/>
        </p:nvSpPr>
        <p:spPr>
          <a:xfrm>
            <a:off x="-228601" y="1003861"/>
            <a:ext cx="1724025" cy="1724025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0" y="228525"/>
            <a:ext cx="91440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ct val="1000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СОТРУДНИЧЕСТВО РОДИТЕЛЕЙ И ШКОЛЫ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723900" y="1519555"/>
            <a:ext cx="7734300" cy="349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Финские специалисты считают, что очень важно поддерживать связь между педагогами и родителями детей. Только в таком тесном сотрудничестве возможно достичь максимальных результатов по раскрытию потенциала ребенка. Мы придерживаемся такой же позиции и поэтому в нашей школе очень много усилий направлено на поддержание отношений между педагогами и родителями.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Достигнув доверительных отношений между учениками, учителями и родителями, мы концентрируемся на том, чтобы дать лучшее детям, не лишая радостей, научить впитывать информацию. 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>
            <a:off x="1074668" y="4543425"/>
            <a:ext cx="1834607" cy="1834607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2663687" y="5357556"/>
            <a:ext cx="1261444" cy="1261444"/>
          </a:xfrm>
          <a:prstGeom prst="ellipse">
            <a:avLst/>
          </a:prstGeom>
          <a:solidFill>
            <a:srgbClr val="F9BC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0"/>
          <p:cNvPicPr preferRelativeResize="0"/>
          <p:nvPr/>
        </p:nvPicPr>
        <p:blipFill rotWithShape="1">
          <a:blip r:embed="rId3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/>
          <p:nvPr/>
        </p:nvSpPr>
        <p:spPr>
          <a:xfrm>
            <a:off x="-680832" y="3295651"/>
            <a:ext cx="2494730" cy="2494730"/>
          </a:xfrm>
          <a:prstGeom prst="ellipse">
            <a:avLst/>
          </a:prstGeom>
          <a:solidFill>
            <a:srgbClr val="BDE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4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0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ОБУЧЕНИЕ ЧЕРЕЗ ИГРУ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752475" y="1710055"/>
            <a:ext cx="7734300" cy="2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финских школах верят, что у всех детей должно быть счастливое детство и качественное образование, которое соответствует их возрасту и стадиям развития. Самым важным источником познания мира для детей остается игра.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ошибочно проводить параллель между играми, которые создаются и курируются педагогами и баловством, которое тоже должно присутствовать.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Мы, в Смарт Скул, очень много играем, ведь игра развивает навыки, компетенции и личностные качества.</a:t>
            </a:r>
            <a:endParaRPr sz="20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 l="41830" t="51908" r="1630"/>
          <a:stretch/>
        </p:blipFill>
        <p:spPr>
          <a:xfrm>
            <a:off x="0" y="-202441"/>
            <a:ext cx="9144000" cy="15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/>
          <p:nvPr/>
        </p:nvSpPr>
        <p:spPr>
          <a:xfrm>
            <a:off x="-509382" y="823299"/>
            <a:ext cx="2052432" cy="2052432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8073887" y="4709856"/>
            <a:ext cx="1261444" cy="1261444"/>
          </a:xfrm>
          <a:prstGeom prst="ellipse">
            <a:avLst/>
          </a:prstGeom>
          <a:solidFill>
            <a:srgbClr val="C9A4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4">
            <a:alphaModFix/>
          </a:blip>
          <a:srcRect l="41777" r="1341" b="58039"/>
          <a:stretch/>
        </p:blipFill>
        <p:spPr>
          <a:xfrm flipH="1">
            <a:off x="0" y="5747250"/>
            <a:ext cx="9144000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2" y="5980963"/>
            <a:ext cx="1316165" cy="58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685800" y="263769"/>
            <a:ext cx="7772400" cy="10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62"/>
              <a:buFont typeface="Calibri"/>
              <a:buNone/>
            </a:pPr>
            <a:endParaRPr sz="4062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14955">
            <a:off x="6917604" y="5572036"/>
            <a:ext cx="437617" cy="45949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/>
        </p:nvSpPr>
        <p:spPr>
          <a:xfrm>
            <a:off x="241648" y="6368250"/>
            <a:ext cx="4330352" cy="47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1292"/>
              <a:buFont typeface="Arial"/>
              <a:buNone/>
            </a:pPr>
            <a:r>
              <a:rPr lang="ru-RU" sz="1292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СЕТЬ ЧАСТНЫХ САДОВ И ШКОЛ</a:t>
            </a:r>
            <a:endParaRPr sz="1292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0" y="0"/>
            <a:ext cx="9144000" cy="81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A4B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263A4B"/>
                </a:solidFill>
                <a:latin typeface="Arial"/>
                <a:ea typeface="Arial"/>
                <a:cs typeface="Arial"/>
                <a:sym typeface="Arial"/>
              </a:rPr>
              <a:t>РАЗВИТИЕ МОТИВАЦИИ</a:t>
            </a:r>
            <a:endParaRPr sz="3600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10652639" y="1893682"/>
            <a:ext cx="184731" cy="34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462334" y="2192643"/>
            <a:ext cx="3513864" cy="6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28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339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12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 sz="29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54" b="1">
              <a:solidFill>
                <a:srgbClr val="263A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781050" y="1586230"/>
            <a:ext cx="7734300" cy="39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 мотивация гарантирует достаточно длительное вовлечение ребенка в процесс, его искреннюю заинтересованность и, как следствие, ответственность за результат.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Внешняя мотивация краткосрочна (как кнут, так и пряник) и может использоваться только в некоторых случаях.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Наша задача - развить в детях достаточную внутреннюю мотивацию к началу средней школы. Чтобы ученики могли взять на себя ответственность за свою дальнейшую образовательную траекторию и, направляемые тьютором, при поддержке родителей, максимально раскрыли и взрастили заложенный в них потенциал.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Экран (4:3)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Montserrat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Владимир Безбородов</cp:lastModifiedBy>
  <cp:revision>1</cp:revision>
  <dcterms:modified xsi:type="dcterms:W3CDTF">2021-12-04T13:33:05Z</dcterms:modified>
</cp:coreProperties>
</file>